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5" r:id="rId1"/>
    <p:sldMasterId id="2147483763" r:id="rId2"/>
  </p:sldMasterIdLst>
  <p:sldIdLst>
    <p:sldId id="256" r:id="rId3"/>
    <p:sldId id="257" r:id="rId4"/>
    <p:sldId id="258" r:id="rId5"/>
    <p:sldId id="259" r:id="rId6"/>
    <p:sldId id="260" r:id="rId7"/>
    <p:sldId id="261" r:id="rId8"/>
    <p:sldId id="262" r:id="rId9"/>
    <p:sldId id="263" r:id="rId10"/>
    <p:sldId id="264" r:id="rId11"/>
    <p:sldId id="267" r:id="rId12"/>
    <p:sldId id="268"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9" d="100"/>
          <a:sy n="79" d="100"/>
        </p:scale>
        <p:origin x="188"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1087867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A81D78-7E01-415B-906B-F1797CE960FA}"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2174564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34347242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40701284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25712894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20969442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4808960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22046188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40596199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20571002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1863696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32144203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372094730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A81D78-7E01-415B-906B-F1797CE960FA}"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24231009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2A81D78-7E01-415B-906B-F1797CE960FA}" type="datetimeFigureOut">
              <a:rPr lang="en-US" smtClean="0"/>
              <a:t>5/8/2023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13517127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2A81D78-7E01-415B-906B-F1797CE960FA}" type="datetimeFigureOut">
              <a:rPr lang="en-US" smtClean="0"/>
              <a:t>5/8/2023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33391974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32A81D78-7E01-415B-906B-F1797CE960FA}" type="datetimeFigureOut">
              <a:rPr lang="en-US" smtClean="0"/>
              <a:t>5/8/2023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3406051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A81D78-7E01-415B-906B-F1797CE960FA}"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392676579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A81D78-7E01-415B-906B-F1797CE960FA}"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42358219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A81D78-7E01-415B-906B-F1797CE960FA}"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365248900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A81D78-7E01-415B-906B-F1797CE960FA}"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22211937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A81D78-7E01-415B-906B-F1797CE960FA}"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C62CE7-0200-4834-A986-055914F60D33}"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5418355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402402550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A81D78-7E01-415B-906B-F1797CE960FA}"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247352575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2A81D78-7E01-415B-906B-F1797CE960FA}" type="datetimeFigureOut">
              <a:rPr lang="en-US" smtClean="0"/>
              <a:t>5/8/2023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36761399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2A81D78-7E01-415B-906B-F1797CE960FA}" type="datetimeFigureOut">
              <a:rPr lang="en-US" smtClean="0"/>
              <a:t>5/8/2023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219015754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204299866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A81D78-7E01-415B-906B-F1797CE960FA}"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3059674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A81D78-7E01-415B-906B-F1797CE960FA}"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485962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2A81D78-7E01-415B-906B-F1797CE960FA}" type="datetimeFigureOut">
              <a:rPr lang="en-US" smtClean="0"/>
              <a:t>5/8/2023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1856435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2A81D78-7E01-415B-906B-F1797CE960FA}" type="datetimeFigureOut">
              <a:rPr lang="en-US" smtClean="0"/>
              <a:t>5/8/2023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1549889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A81D78-7E01-415B-906B-F1797CE960FA}" type="datetimeFigureOut">
              <a:rPr lang="en-US" smtClean="0"/>
              <a:t>5/8/2023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1425187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A81D78-7E01-415B-906B-F1797CE960FA}"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241197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A81D78-7E01-415B-906B-F1797CE960FA}"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C62CE7-0200-4834-A986-055914F60D33}" type="slidenum">
              <a:rPr lang="en-US" smtClean="0"/>
              <a:t>‹#›</a:t>
            </a:fld>
            <a:endParaRPr lang="en-US"/>
          </a:p>
        </p:txBody>
      </p:sp>
    </p:spTree>
    <p:extLst>
      <p:ext uri="{BB962C8B-B14F-4D97-AF65-F5344CB8AC3E}">
        <p14:creationId xmlns:p14="http://schemas.microsoft.com/office/powerpoint/2010/main" val="11222811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2.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2A81D78-7E01-415B-906B-F1797CE960FA}" type="datetimeFigureOut">
              <a:rPr lang="en-US" smtClean="0"/>
              <a:t>5/8/2023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BC62CE7-0200-4834-A986-055914F60D33}" type="slidenum">
              <a:rPr lang="en-US" smtClean="0"/>
              <a:t>‹#›</a:t>
            </a:fld>
            <a:endParaRPr lang="en-US"/>
          </a:p>
        </p:txBody>
      </p:sp>
    </p:spTree>
    <p:extLst>
      <p:ext uri="{BB962C8B-B14F-4D97-AF65-F5344CB8AC3E}">
        <p14:creationId xmlns:p14="http://schemas.microsoft.com/office/powerpoint/2010/main" val="2813318378"/>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 id="2147483762"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32A81D78-7E01-415B-906B-F1797CE960FA}" type="datetimeFigureOut">
              <a:rPr lang="en-US" smtClean="0"/>
              <a:t>5/8/2023</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1BC62CE7-0200-4834-A986-055914F60D33}" type="slidenum">
              <a:rPr lang="en-US" smtClean="0"/>
              <a:t>‹#›</a:t>
            </a:fld>
            <a:endParaRPr lang="en-US"/>
          </a:p>
        </p:txBody>
      </p:sp>
    </p:spTree>
    <p:extLst>
      <p:ext uri="{BB962C8B-B14F-4D97-AF65-F5344CB8AC3E}">
        <p14:creationId xmlns:p14="http://schemas.microsoft.com/office/powerpoint/2010/main" val="1664420056"/>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 id="2147483778" r:id="rId15"/>
    <p:sldLayoutId id="2147483779" r:id="rId16"/>
    <p:sldLayoutId id="2147483780"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5.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5.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5.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5.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5.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62000" y="919787"/>
            <a:ext cx="8689976" cy="2509213"/>
          </a:xfrm>
        </p:spPr>
        <p:txBody>
          <a:bodyPr/>
          <a:lstStyle/>
          <a:p>
            <a:r>
              <a:rPr lang="en-US" sz="4000" b="1" dirty="0"/>
              <a:t>Object Detection in Deep learning</a:t>
            </a:r>
          </a:p>
        </p:txBody>
      </p:sp>
      <p:sp>
        <p:nvSpPr>
          <p:cNvPr id="3" name="Subtitle 2"/>
          <p:cNvSpPr>
            <a:spLocks noGrp="1"/>
          </p:cNvSpPr>
          <p:nvPr>
            <p:ph type="subTitle" idx="1"/>
          </p:nvPr>
        </p:nvSpPr>
        <p:spPr/>
        <p:txBody>
          <a:bodyPr/>
          <a:lstStyle/>
          <a:p>
            <a:r>
              <a:rPr lang="en-US" dirty="0"/>
              <a:t>ADVANCE MACHINE LEARNING</a:t>
            </a:r>
          </a:p>
          <a:p>
            <a:r>
              <a:rPr lang="en-US" dirty="0"/>
              <a:t>By: Aksa Taniya </a:t>
            </a:r>
          </a:p>
        </p:txBody>
      </p:sp>
      <p:pic>
        <p:nvPicPr>
          <p:cNvPr id="6" name="Recorded Sound">
            <a:hlinkClick r:id="" action="ppaction://media"/>
            <a:extLst>
              <a:ext uri="{FF2B5EF4-FFF2-40B4-BE49-F238E27FC236}">
                <a16:creationId xmlns:a16="http://schemas.microsoft.com/office/drawing/2014/main" id="{89F96AC3-28B2-D036-ECAB-A2EFE323F3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25607" y="5621043"/>
            <a:ext cx="406400" cy="406400"/>
          </a:xfrm>
          <a:prstGeom prst="rect">
            <a:avLst/>
          </a:prstGeom>
        </p:spPr>
      </p:pic>
    </p:spTree>
    <p:extLst>
      <p:ext uri="{BB962C8B-B14F-4D97-AF65-F5344CB8AC3E}">
        <p14:creationId xmlns:p14="http://schemas.microsoft.com/office/powerpoint/2010/main" val="3675420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8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t>Industrial Application of Deep Learning:</a:t>
            </a:r>
            <a:br>
              <a:rPr lang="en-US" b="1" dirty="0"/>
            </a:br>
            <a:endParaRPr lang="en-US" b="1" dirty="0"/>
          </a:p>
        </p:txBody>
      </p:sp>
      <p:sp>
        <p:nvSpPr>
          <p:cNvPr id="3" name="Content Placeholder 2"/>
          <p:cNvSpPr>
            <a:spLocks noGrp="1"/>
          </p:cNvSpPr>
          <p:nvPr>
            <p:ph idx="1"/>
          </p:nvPr>
        </p:nvSpPr>
        <p:spPr>
          <a:xfrm>
            <a:off x="1674796" y="1414915"/>
            <a:ext cx="8513606" cy="4626448"/>
          </a:xfrm>
        </p:spPr>
        <p:txBody>
          <a:bodyPr>
            <a:normAutofit/>
          </a:bodyPr>
          <a:lstStyle/>
          <a:p>
            <a:pPr algn="just"/>
            <a:r>
              <a:rPr lang="en-US" sz="2400" b="1" dirty="0"/>
              <a:t>Healthcare:</a:t>
            </a:r>
            <a:r>
              <a:rPr lang="en-US" sz="2400" dirty="0"/>
              <a:t> Object detection algorithms can be used to detect and track various abnormalities in medical images, including tumors, fractures, and anomalies in blood vessels.</a:t>
            </a:r>
          </a:p>
          <a:p>
            <a:pPr algn="just"/>
            <a:r>
              <a:rPr lang="en-US" sz="2400" b="1" dirty="0"/>
              <a:t>Transportation:</a:t>
            </a:r>
            <a:r>
              <a:rPr lang="en-US" sz="2400" dirty="0"/>
              <a:t> Object detection can be used in various transportation applications such as traffic monitoring, pedestrian detection, and vehicle recognition.</a:t>
            </a:r>
          </a:p>
          <a:p>
            <a:pPr algn="just"/>
            <a:r>
              <a:rPr lang="en-US" sz="2400" b="1" dirty="0"/>
              <a:t>Security:</a:t>
            </a:r>
            <a:r>
              <a:rPr lang="en-US" sz="2400" dirty="0"/>
              <a:t> Object detection can be used in security applications such as surveillance, face recognition, and anomaly detection</a:t>
            </a:r>
          </a:p>
        </p:txBody>
      </p:sp>
      <p:pic>
        <p:nvPicPr>
          <p:cNvPr id="4" name="Recorded Sound">
            <a:hlinkClick r:id="" action="ppaction://media"/>
            <a:extLst>
              <a:ext uri="{FF2B5EF4-FFF2-40B4-BE49-F238E27FC236}">
                <a16:creationId xmlns:a16="http://schemas.microsoft.com/office/drawing/2014/main" id="{E9DBBC55-B7CB-DA2D-67D2-7DAA2DDE97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877494" y="5483478"/>
            <a:ext cx="406400" cy="406400"/>
          </a:xfrm>
          <a:prstGeom prst="rect">
            <a:avLst/>
          </a:prstGeom>
        </p:spPr>
      </p:pic>
    </p:spTree>
    <p:extLst>
      <p:ext uri="{BB962C8B-B14F-4D97-AF65-F5344CB8AC3E}">
        <p14:creationId xmlns:p14="http://schemas.microsoft.com/office/powerpoint/2010/main" val="2926102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5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b="1" dirty="0"/>
              <a:t>Potential Development in Object Detection in Future:</a:t>
            </a:r>
            <a:br>
              <a:rPr lang="en-US" dirty="0"/>
            </a:br>
            <a:endParaRPr lang="en-US" dirty="0"/>
          </a:p>
        </p:txBody>
      </p:sp>
      <p:sp>
        <p:nvSpPr>
          <p:cNvPr id="3" name="Content Placeholder 2"/>
          <p:cNvSpPr>
            <a:spLocks noGrp="1"/>
          </p:cNvSpPr>
          <p:nvPr>
            <p:ph idx="1"/>
          </p:nvPr>
        </p:nvSpPr>
        <p:spPr>
          <a:xfrm>
            <a:off x="1484311" y="2052004"/>
            <a:ext cx="10018713" cy="3124201"/>
          </a:xfrm>
        </p:spPr>
        <p:txBody>
          <a:bodyPr>
            <a:normAutofit/>
          </a:bodyPr>
          <a:lstStyle/>
          <a:p>
            <a:pPr lvl="0"/>
            <a:r>
              <a:rPr lang="en-US" b="1" dirty="0"/>
              <a:t>More accurate and efficient algorithms</a:t>
            </a:r>
            <a:r>
              <a:rPr lang="en-US" dirty="0"/>
              <a:t> </a:t>
            </a:r>
          </a:p>
          <a:p>
            <a:pPr lvl="0"/>
            <a:r>
              <a:rPr lang="en-US" b="1" dirty="0"/>
              <a:t>Improved object tracking</a:t>
            </a:r>
            <a:endParaRPr lang="en-US" dirty="0"/>
          </a:p>
          <a:p>
            <a:pPr lvl="0"/>
            <a:r>
              <a:rPr lang="en-US" b="1" dirty="0"/>
              <a:t>More robust detection in challenging environments</a:t>
            </a:r>
            <a:r>
              <a:rPr lang="en-US" dirty="0"/>
              <a:t> </a:t>
            </a:r>
          </a:p>
          <a:p>
            <a:pPr lvl="0"/>
            <a:r>
              <a:rPr lang="en-US" b="1" dirty="0"/>
              <a:t>Real-time video analysis</a:t>
            </a:r>
            <a:endParaRPr lang="en-US" dirty="0"/>
          </a:p>
          <a:p>
            <a:pPr lvl="0"/>
            <a:r>
              <a:rPr lang="en-US" b="1" dirty="0"/>
              <a:t>Integration with other technologies</a:t>
            </a:r>
            <a:endParaRPr lang="en-US" dirty="0"/>
          </a:p>
          <a:p>
            <a:pPr lvl="0"/>
            <a:r>
              <a:rPr lang="en-US" b="1" dirty="0"/>
              <a:t>Development of specialized object detection systems</a:t>
            </a:r>
            <a:endParaRPr lang="en-US" dirty="0"/>
          </a:p>
        </p:txBody>
      </p:sp>
      <p:pic>
        <p:nvPicPr>
          <p:cNvPr id="4" name="Recorded Sound">
            <a:hlinkClick r:id="" action="ppaction://media"/>
            <a:extLst>
              <a:ext uri="{FF2B5EF4-FFF2-40B4-BE49-F238E27FC236}">
                <a16:creationId xmlns:a16="http://schemas.microsoft.com/office/drawing/2014/main" id="{C86EF615-13C5-3C5B-CD12-B8B1F7A2D10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19738" y="5434926"/>
            <a:ext cx="406400" cy="406400"/>
          </a:xfrm>
          <a:prstGeom prst="rect">
            <a:avLst/>
          </a:prstGeom>
        </p:spPr>
      </p:pic>
    </p:spTree>
    <p:extLst>
      <p:ext uri="{BB962C8B-B14F-4D97-AF65-F5344CB8AC3E}">
        <p14:creationId xmlns:p14="http://schemas.microsoft.com/office/powerpoint/2010/main" val="3975683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0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599975"/>
            <a:ext cx="8596668" cy="1320800"/>
          </a:xfrm>
        </p:spPr>
        <p:txBody>
          <a:bodyPr/>
          <a:lstStyle/>
          <a:p>
            <a:pPr algn="ctr"/>
            <a:r>
              <a:rPr lang="en-US" b="1" dirty="0"/>
              <a:t>Current Limitations:</a:t>
            </a:r>
            <a:br>
              <a:rPr lang="en-US" dirty="0"/>
            </a:br>
            <a:endParaRPr lang="en-US" dirty="0"/>
          </a:p>
        </p:txBody>
      </p:sp>
      <p:sp>
        <p:nvSpPr>
          <p:cNvPr id="3" name="Content Placeholder 2"/>
          <p:cNvSpPr>
            <a:spLocks noGrp="1"/>
          </p:cNvSpPr>
          <p:nvPr>
            <p:ph idx="1"/>
          </p:nvPr>
        </p:nvSpPr>
        <p:spPr>
          <a:xfrm>
            <a:off x="2069164" y="1561441"/>
            <a:ext cx="8495542" cy="4498301"/>
          </a:xfrm>
        </p:spPr>
        <p:txBody>
          <a:bodyPr>
            <a:normAutofit fontScale="77500" lnSpcReduction="20000"/>
          </a:bodyPr>
          <a:lstStyle/>
          <a:p>
            <a:pPr lvl="0"/>
            <a:r>
              <a:rPr lang="en-US" b="1" dirty="0"/>
              <a:t>Limited Generalization</a:t>
            </a:r>
            <a:endParaRPr lang="en-US" dirty="0"/>
          </a:p>
          <a:p>
            <a:pPr lvl="0"/>
            <a:r>
              <a:rPr lang="en-US" b="1" dirty="0"/>
              <a:t>Limited Data Availability</a:t>
            </a:r>
            <a:endParaRPr lang="en-US" dirty="0"/>
          </a:p>
          <a:p>
            <a:pPr lvl="0"/>
            <a:r>
              <a:rPr lang="en-US" b="1" dirty="0"/>
              <a:t>Computational Cost</a:t>
            </a:r>
            <a:endParaRPr lang="en-US" dirty="0"/>
          </a:p>
          <a:p>
            <a:r>
              <a:rPr lang="en-US" b="1" dirty="0"/>
              <a:t>Limited Interpretability</a:t>
            </a:r>
          </a:p>
          <a:p>
            <a:endParaRPr lang="en-US" b="1" dirty="0"/>
          </a:p>
          <a:p>
            <a:pPr marL="0" indent="0" algn="ctr">
              <a:buNone/>
            </a:pPr>
            <a:r>
              <a:rPr lang="en-US" sz="4300" b="1" dirty="0">
                <a:solidFill>
                  <a:schemeClr val="accent1">
                    <a:lumMod val="75000"/>
                  </a:schemeClr>
                </a:solidFill>
              </a:rPr>
              <a:t>   Solutions:</a:t>
            </a:r>
          </a:p>
          <a:p>
            <a:pPr lvl="0"/>
            <a:r>
              <a:rPr lang="en-US" b="1" dirty="0"/>
              <a:t>Data Augmentation</a:t>
            </a:r>
          </a:p>
          <a:p>
            <a:pPr lvl="0"/>
            <a:r>
              <a:rPr lang="en-US" b="1" dirty="0"/>
              <a:t>Transfer Learning</a:t>
            </a:r>
          </a:p>
          <a:p>
            <a:pPr lvl="0"/>
            <a:r>
              <a:rPr lang="en-US" b="1" dirty="0"/>
              <a:t>Model Compression</a:t>
            </a:r>
          </a:p>
          <a:p>
            <a:pPr lvl="0"/>
            <a:r>
              <a:rPr lang="en-US" b="1" dirty="0"/>
              <a:t>Interpretable Models</a:t>
            </a:r>
            <a:endParaRPr lang="en-US" dirty="0"/>
          </a:p>
          <a:p>
            <a:pPr marL="0" indent="0">
              <a:buNone/>
            </a:pPr>
            <a:br>
              <a:rPr lang="en-US" dirty="0"/>
            </a:br>
            <a:endParaRPr lang="en-US" dirty="0"/>
          </a:p>
        </p:txBody>
      </p:sp>
      <p:pic>
        <p:nvPicPr>
          <p:cNvPr id="4" name="Recorded Sound">
            <a:hlinkClick r:id="" action="ppaction://media"/>
            <a:extLst>
              <a:ext uri="{FF2B5EF4-FFF2-40B4-BE49-F238E27FC236}">
                <a16:creationId xmlns:a16="http://schemas.microsoft.com/office/drawing/2014/main" id="{53735844-8D4D-D5E2-CC4F-B2A7BD06562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64706" y="5653342"/>
            <a:ext cx="406400" cy="406400"/>
          </a:xfrm>
          <a:prstGeom prst="rect">
            <a:avLst/>
          </a:prstGeom>
        </p:spPr>
      </p:pic>
    </p:spTree>
    <p:extLst>
      <p:ext uri="{BB962C8B-B14F-4D97-AF65-F5344CB8AC3E}">
        <p14:creationId xmlns:p14="http://schemas.microsoft.com/office/powerpoint/2010/main" val="30518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9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a:t>
            </a:r>
          </a:p>
        </p:txBody>
      </p:sp>
      <p:sp>
        <p:nvSpPr>
          <p:cNvPr id="3" name="Content Placeholder 2"/>
          <p:cNvSpPr>
            <a:spLocks noGrp="1"/>
          </p:cNvSpPr>
          <p:nvPr>
            <p:ph idx="1"/>
          </p:nvPr>
        </p:nvSpPr>
        <p:spPr/>
        <p:txBody>
          <a:bodyPr>
            <a:normAutofit/>
          </a:bodyPr>
          <a:lstStyle/>
          <a:p>
            <a:pPr marL="0" indent="0" algn="ctr">
              <a:buNone/>
            </a:pPr>
            <a:r>
              <a:rPr lang="en-US" sz="1800" dirty="0"/>
              <a:t>Object detection in deep learning is a computer vision task that involves identifying and locating objects within images or videos. Deep learning, particularly convolutional neural networks (CNNs), has revolutionized object detection by enabling automatic feature learning from raw pixel data. Object detection techniques include two-stage methods like R-CNN, Fast R-CNN, and Faster R-CNN, as well as one-stage methods like SSD and YOLO. </a:t>
            </a:r>
          </a:p>
          <a:p>
            <a:pPr marL="0" indent="0" algn="ctr">
              <a:buNone/>
            </a:pPr>
            <a:r>
              <a:rPr lang="en-US" sz="1800" dirty="0"/>
              <a:t> Recent advancements in object detection include feature pyramid networks (FPN), attention mechanisms, and state-of-the-art models like </a:t>
            </a:r>
            <a:r>
              <a:rPr lang="en-US" sz="1800" dirty="0" err="1"/>
              <a:t>EfficientDet</a:t>
            </a:r>
            <a:r>
              <a:rPr lang="en-US" sz="1800" dirty="0"/>
              <a:t> and Detectron2. Object detection has many real-life applications, including autonomous driving, surveillance, medical imaging, and robotics.</a:t>
            </a:r>
          </a:p>
          <a:p>
            <a:endParaRPr lang="en-US" dirty="0"/>
          </a:p>
        </p:txBody>
      </p:sp>
      <p:pic>
        <p:nvPicPr>
          <p:cNvPr id="4" name="Recorded Sound">
            <a:hlinkClick r:id="" action="ppaction://media"/>
            <a:extLst>
              <a:ext uri="{FF2B5EF4-FFF2-40B4-BE49-F238E27FC236}">
                <a16:creationId xmlns:a16="http://schemas.microsoft.com/office/drawing/2014/main" id="{214FCEA2-063C-887D-F57E-9D1E7F5F2F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68291" y="5677687"/>
            <a:ext cx="406400" cy="406400"/>
          </a:xfrm>
          <a:prstGeom prst="rect">
            <a:avLst/>
          </a:prstGeom>
        </p:spPr>
      </p:pic>
    </p:spTree>
    <p:extLst>
      <p:ext uri="{BB962C8B-B14F-4D97-AF65-F5344CB8AC3E}">
        <p14:creationId xmlns:p14="http://schemas.microsoft.com/office/powerpoint/2010/main" val="1450456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1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object detection methods:</a:t>
            </a:r>
            <a:br>
              <a:rPr lang="en-US" b="1" dirty="0"/>
            </a:br>
            <a:endParaRPr lang="en-US" dirty="0"/>
          </a:p>
        </p:txBody>
      </p:sp>
      <p:sp>
        <p:nvSpPr>
          <p:cNvPr id="3" name="Content Placeholder 2"/>
          <p:cNvSpPr>
            <a:spLocks noGrp="1"/>
          </p:cNvSpPr>
          <p:nvPr>
            <p:ph idx="1"/>
          </p:nvPr>
        </p:nvSpPr>
        <p:spPr>
          <a:xfrm>
            <a:off x="1545579" y="995321"/>
            <a:ext cx="9957444" cy="4795880"/>
          </a:xfrm>
        </p:spPr>
        <p:txBody>
          <a:bodyPr/>
          <a:lstStyle/>
          <a:p>
            <a:r>
              <a:rPr lang="en-US" b="1" dirty="0"/>
              <a:t>R-CNN (Region-based Convolutional Neural Networks)</a:t>
            </a:r>
          </a:p>
          <a:p>
            <a:pPr marL="0" indent="0" algn="just">
              <a:buNone/>
            </a:pPr>
            <a:r>
              <a:rPr lang="en-US" dirty="0"/>
              <a:t>R-CNN was one of the pioneering methods in deep learning-based object detection. It uses selective search to generate region proposals and then applies a CNN to extract features from each proposal.</a:t>
            </a:r>
          </a:p>
          <a:p>
            <a:pPr marL="0" indent="0" algn="just">
              <a:buNone/>
            </a:pPr>
            <a:endParaRPr lang="en-US" dirty="0"/>
          </a:p>
          <a:p>
            <a:pPr marL="0" indent="0" algn="just">
              <a:buNone/>
            </a:pPr>
            <a:endParaRPr lang="en-US" dirty="0"/>
          </a:p>
        </p:txBody>
      </p:sp>
      <p:pic>
        <p:nvPicPr>
          <p:cNvPr id="4" name="Picture 3"/>
          <p:cNvPicPr/>
          <p:nvPr/>
        </p:nvPicPr>
        <p:blipFill>
          <a:blip r:embed="rId4"/>
          <a:stretch>
            <a:fillRect/>
          </a:stretch>
        </p:blipFill>
        <p:spPr>
          <a:xfrm>
            <a:off x="2852287" y="3738562"/>
            <a:ext cx="4992370" cy="1819275"/>
          </a:xfrm>
          <a:prstGeom prst="rect">
            <a:avLst/>
          </a:prstGeom>
          <a:ln>
            <a:noFill/>
          </a:ln>
          <a:effectLst>
            <a:softEdge rad="112500"/>
          </a:effectLst>
        </p:spPr>
      </p:pic>
      <p:pic>
        <p:nvPicPr>
          <p:cNvPr id="5" name="Recorded Sound">
            <a:hlinkClick r:id="" action="ppaction://media"/>
            <a:extLst>
              <a:ext uri="{FF2B5EF4-FFF2-40B4-BE49-F238E27FC236}">
                <a16:creationId xmlns:a16="http://schemas.microsoft.com/office/drawing/2014/main" id="{5DE6F966-3656-81D2-BC7A-6C59933C74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60198" y="5659479"/>
            <a:ext cx="406400" cy="406400"/>
          </a:xfrm>
          <a:prstGeom prst="rect">
            <a:avLst/>
          </a:prstGeom>
        </p:spPr>
      </p:pic>
    </p:spTree>
    <p:extLst>
      <p:ext uri="{BB962C8B-B14F-4D97-AF65-F5344CB8AC3E}">
        <p14:creationId xmlns:p14="http://schemas.microsoft.com/office/powerpoint/2010/main" val="3273717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69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Fast R-CNN</a:t>
            </a:r>
            <a:endParaRPr lang="en-US" dirty="0"/>
          </a:p>
        </p:txBody>
      </p:sp>
      <p:sp>
        <p:nvSpPr>
          <p:cNvPr id="3" name="Content Placeholder 2"/>
          <p:cNvSpPr>
            <a:spLocks noGrp="1"/>
          </p:cNvSpPr>
          <p:nvPr>
            <p:ph idx="1"/>
          </p:nvPr>
        </p:nvSpPr>
        <p:spPr>
          <a:xfrm>
            <a:off x="1484310" y="914401"/>
            <a:ext cx="10018713" cy="4876800"/>
          </a:xfrm>
        </p:spPr>
        <p:txBody>
          <a:bodyPr/>
          <a:lstStyle/>
          <a:p>
            <a:r>
              <a:rPr lang="en-US" dirty="0"/>
              <a:t>Building upon R-CNN, Fast R-CNN improves efficiency by sharing the convolutional features across proposals. It introduces the region of interest (</a:t>
            </a:r>
            <a:r>
              <a:rPr lang="en-US" dirty="0" err="1"/>
              <a:t>RoI</a:t>
            </a:r>
            <a:r>
              <a:rPr lang="en-US" dirty="0"/>
              <a:t>) pooling layer to extract fixed-sized features from the convolutional feature maps.</a:t>
            </a:r>
          </a:p>
          <a:p>
            <a:endParaRPr lang="en-US" dirty="0"/>
          </a:p>
          <a:p>
            <a:endParaRPr lang="en-US" dirty="0"/>
          </a:p>
        </p:txBody>
      </p:sp>
      <p:pic>
        <p:nvPicPr>
          <p:cNvPr id="4" name="Picture 3"/>
          <p:cNvPicPr/>
          <p:nvPr/>
        </p:nvPicPr>
        <p:blipFill>
          <a:blip r:embed="rId4"/>
          <a:stretch>
            <a:fillRect/>
          </a:stretch>
        </p:blipFill>
        <p:spPr>
          <a:xfrm>
            <a:off x="2761071" y="3597184"/>
            <a:ext cx="5502910" cy="2171700"/>
          </a:xfrm>
          <a:prstGeom prst="rect">
            <a:avLst/>
          </a:prstGeom>
          <a:ln>
            <a:noFill/>
          </a:ln>
          <a:effectLst>
            <a:softEdge rad="112500"/>
          </a:effectLst>
        </p:spPr>
      </p:pic>
      <p:pic>
        <p:nvPicPr>
          <p:cNvPr id="5" name="Recorded Sound">
            <a:hlinkClick r:id="" action="ppaction://media"/>
            <a:extLst>
              <a:ext uri="{FF2B5EF4-FFF2-40B4-BE49-F238E27FC236}">
                <a16:creationId xmlns:a16="http://schemas.microsoft.com/office/drawing/2014/main" id="{A3149841-4626-FC16-8676-9B161BD32AC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95461" y="5443018"/>
            <a:ext cx="406400" cy="406400"/>
          </a:xfrm>
          <a:prstGeom prst="rect">
            <a:avLst/>
          </a:prstGeom>
        </p:spPr>
      </p:pic>
    </p:spTree>
    <p:extLst>
      <p:ext uri="{BB962C8B-B14F-4D97-AF65-F5344CB8AC3E}">
        <p14:creationId xmlns:p14="http://schemas.microsoft.com/office/powerpoint/2010/main" val="2510624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42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05474"/>
            <a:ext cx="10018713" cy="1752599"/>
          </a:xfrm>
        </p:spPr>
        <p:txBody>
          <a:bodyPr/>
          <a:lstStyle/>
          <a:p>
            <a:r>
              <a:rPr lang="en-US" b="1" dirty="0"/>
              <a:t>Faster R-CNN</a:t>
            </a:r>
            <a:endParaRPr lang="en-US" dirty="0"/>
          </a:p>
        </p:txBody>
      </p:sp>
      <p:sp>
        <p:nvSpPr>
          <p:cNvPr id="3" name="Content Placeholder 2"/>
          <p:cNvSpPr>
            <a:spLocks noGrp="1"/>
          </p:cNvSpPr>
          <p:nvPr>
            <p:ph idx="1"/>
          </p:nvPr>
        </p:nvSpPr>
        <p:spPr>
          <a:xfrm>
            <a:off x="1484310" y="186117"/>
            <a:ext cx="10018713" cy="5605083"/>
          </a:xfrm>
        </p:spPr>
        <p:txBody>
          <a:bodyPr/>
          <a:lstStyle/>
          <a:p>
            <a:r>
              <a:rPr lang="en-US" dirty="0"/>
              <a:t>Faster R-CNN further enhances speed and accuracy by introducing a region proposal network (RPN). The RPN shares the convolutional features with the detection network and predicts object proposals directly.</a:t>
            </a:r>
          </a:p>
          <a:p>
            <a:endParaRPr lang="en-US" dirty="0"/>
          </a:p>
        </p:txBody>
      </p:sp>
      <p:pic>
        <p:nvPicPr>
          <p:cNvPr id="4" name="Picture 3"/>
          <p:cNvPicPr/>
          <p:nvPr/>
        </p:nvPicPr>
        <p:blipFill>
          <a:blip r:embed="rId4"/>
          <a:stretch>
            <a:fillRect/>
          </a:stretch>
        </p:blipFill>
        <p:spPr>
          <a:xfrm>
            <a:off x="4760670" y="3568272"/>
            <a:ext cx="2819400" cy="2890520"/>
          </a:xfrm>
          <a:prstGeom prst="rect">
            <a:avLst/>
          </a:prstGeom>
          <a:ln>
            <a:noFill/>
          </a:ln>
          <a:effectLst>
            <a:outerShdw blurRad="292100" dist="139700" dir="2700000" algn="tl" rotWithShape="0">
              <a:srgbClr val="333333">
                <a:alpha val="65000"/>
              </a:srgbClr>
            </a:outerShdw>
          </a:effectLst>
        </p:spPr>
      </p:pic>
      <p:pic>
        <p:nvPicPr>
          <p:cNvPr id="5" name="Recorded Sound">
            <a:hlinkClick r:id="" action="ppaction://media"/>
            <a:extLst>
              <a:ext uri="{FF2B5EF4-FFF2-40B4-BE49-F238E27FC236}">
                <a16:creationId xmlns:a16="http://schemas.microsoft.com/office/drawing/2014/main" id="{0964F7CF-FF07-2420-0CAC-1A8B0C85C79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720332" y="5443018"/>
            <a:ext cx="406400" cy="406400"/>
          </a:xfrm>
          <a:prstGeom prst="rect">
            <a:avLst/>
          </a:prstGeom>
        </p:spPr>
      </p:pic>
    </p:spTree>
    <p:extLst>
      <p:ext uri="{BB962C8B-B14F-4D97-AF65-F5344CB8AC3E}">
        <p14:creationId xmlns:p14="http://schemas.microsoft.com/office/powerpoint/2010/main" val="2661538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7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Single Shot </a:t>
            </a:r>
            <a:r>
              <a:rPr lang="en-US" b="1" dirty="0" err="1"/>
              <a:t>MultiBox</a:t>
            </a:r>
            <a:r>
              <a:rPr lang="en-US" b="1" dirty="0"/>
              <a:t> Detector (SSD):</a:t>
            </a:r>
            <a:r>
              <a:rPr lang="en-US" dirty="0"/>
              <a:t> </a:t>
            </a:r>
          </a:p>
        </p:txBody>
      </p:sp>
      <p:sp>
        <p:nvSpPr>
          <p:cNvPr id="3" name="Content Placeholder 2"/>
          <p:cNvSpPr>
            <a:spLocks noGrp="1"/>
          </p:cNvSpPr>
          <p:nvPr>
            <p:ph idx="1"/>
          </p:nvPr>
        </p:nvSpPr>
        <p:spPr>
          <a:xfrm>
            <a:off x="1549046" y="1680572"/>
            <a:ext cx="10018713" cy="3124201"/>
          </a:xfrm>
        </p:spPr>
        <p:txBody>
          <a:bodyPr/>
          <a:lstStyle/>
          <a:p>
            <a:r>
              <a:rPr lang="en-US" dirty="0"/>
              <a:t>SSD is a widely-used one-stage object detection method. It divides the input image into a grid of cells and predicts multiple bounding boxes and class probabilities at each cell for various object scales and aspect ratios.</a:t>
            </a:r>
          </a:p>
          <a:p>
            <a:endParaRPr lang="en-US" dirty="0"/>
          </a:p>
          <a:p>
            <a:endParaRPr lang="en-US" dirty="0"/>
          </a:p>
        </p:txBody>
      </p:sp>
      <p:pic>
        <p:nvPicPr>
          <p:cNvPr id="4" name="Picture 3"/>
          <p:cNvPicPr/>
          <p:nvPr/>
        </p:nvPicPr>
        <p:blipFill>
          <a:blip r:embed="rId4"/>
          <a:stretch>
            <a:fillRect/>
          </a:stretch>
        </p:blipFill>
        <p:spPr>
          <a:xfrm>
            <a:off x="2364378" y="3670300"/>
            <a:ext cx="6413862" cy="2268946"/>
          </a:xfrm>
          <a:prstGeom prst="rect">
            <a:avLst/>
          </a:prstGeom>
          <a:ln>
            <a:noFill/>
          </a:ln>
          <a:effectLst>
            <a:outerShdw blurRad="292100" dist="139700" dir="2700000" algn="tl" rotWithShape="0">
              <a:srgbClr val="333333">
                <a:alpha val="65000"/>
              </a:srgbClr>
            </a:outerShdw>
          </a:effectLst>
        </p:spPr>
      </p:pic>
      <p:pic>
        <p:nvPicPr>
          <p:cNvPr id="5" name="Recorded Sound">
            <a:hlinkClick r:id="" action="ppaction://media"/>
            <a:extLst>
              <a:ext uri="{FF2B5EF4-FFF2-40B4-BE49-F238E27FC236}">
                <a16:creationId xmlns:a16="http://schemas.microsoft.com/office/drawing/2014/main" id="{1666265F-D329-CDB5-2C65-2C4F0B72B53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78683" y="5070784"/>
            <a:ext cx="406400" cy="406400"/>
          </a:xfrm>
          <a:prstGeom prst="rect">
            <a:avLst/>
          </a:prstGeom>
        </p:spPr>
      </p:pic>
    </p:spTree>
    <p:extLst>
      <p:ext uri="{BB962C8B-B14F-4D97-AF65-F5344CB8AC3E}">
        <p14:creationId xmlns:p14="http://schemas.microsoft.com/office/powerpoint/2010/main" val="2951512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7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73322" y="289290"/>
            <a:ext cx="10018713" cy="1752599"/>
          </a:xfrm>
        </p:spPr>
        <p:txBody>
          <a:bodyPr/>
          <a:lstStyle/>
          <a:p>
            <a:r>
              <a:rPr lang="en-US" b="1" dirty="0"/>
              <a:t>You Only Look Once (YOLO)</a:t>
            </a:r>
            <a:r>
              <a:rPr lang="en-US" dirty="0"/>
              <a:t>: </a:t>
            </a:r>
          </a:p>
        </p:txBody>
      </p:sp>
      <p:sp>
        <p:nvSpPr>
          <p:cNvPr id="3" name="Content Placeholder 2"/>
          <p:cNvSpPr>
            <a:spLocks noGrp="1"/>
          </p:cNvSpPr>
          <p:nvPr>
            <p:ph idx="1"/>
          </p:nvPr>
        </p:nvSpPr>
        <p:spPr>
          <a:xfrm>
            <a:off x="1573321" y="1336630"/>
            <a:ext cx="10018713" cy="3124201"/>
          </a:xfrm>
        </p:spPr>
        <p:txBody>
          <a:bodyPr/>
          <a:lstStyle/>
          <a:p>
            <a:pPr algn="just"/>
            <a:r>
              <a:rPr lang="en-US" dirty="0"/>
              <a:t>YOLO is another efficient one-stage object detection method. It divides the input image into a grid and predicts bounding boxes and class probabilities directly using a single neural network. YOLO achieves real-time performance by performing detection at multiple scales and using anchor boxes for accurate localization. </a:t>
            </a:r>
          </a:p>
          <a:p>
            <a:pPr algn="just"/>
            <a:endParaRPr lang="en-US" dirty="0"/>
          </a:p>
        </p:txBody>
      </p:sp>
      <p:pic>
        <p:nvPicPr>
          <p:cNvPr id="4" name="Picture 3"/>
          <p:cNvPicPr/>
          <p:nvPr/>
        </p:nvPicPr>
        <p:blipFill>
          <a:blip r:embed="rId4"/>
          <a:stretch>
            <a:fillRect/>
          </a:stretch>
        </p:blipFill>
        <p:spPr>
          <a:xfrm>
            <a:off x="2897957" y="3755572"/>
            <a:ext cx="5517759" cy="2540032"/>
          </a:xfrm>
          <a:prstGeom prst="rect">
            <a:avLst/>
          </a:prstGeom>
          <a:ln>
            <a:noFill/>
          </a:ln>
          <a:effectLst>
            <a:outerShdw blurRad="292100" dist="139700" dir="2700000" algn="tl" rotWithShape="0">
              <a:srgbClr val="333333">
                <a:alpha val="65000"/>
              </a:srgbClr>
            </a:outerShdw>
          </a:effectLst>
        </p:spPr>
      </p:pic>
      <p:pic>
        <p:nvPicPr>
          <p:cNvPr id="5" name="Recorded Sound">
            <a:hlinkClick r:id="" action="ppaction://media"/>
            <a:extLst>
              <a:ext uri="{FF2B5EF4-FFF2-40B4-BE49-F238E27FC236}">
                <a16:creationId xmlns:a16="http://schemas.microsoft.com/office/drawing/2014/main" id="{E424969A-DA7F-B080-71C3-1FFCF7B3C1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11051" y="5726239"/>
            <a:ext cx="406400" cy="406400"/>
          </a:xfrm>
          <a:prstGeom prst="rect">
            <a:avLst/>
          </a:prstGeom>
        </p:spPr>
      </p:pic>
    </p:spTree>
    <p:extLst>
      <p:ext uri="{BB962C8B-B14F-4D97-AF65-F5344CB8AC3E}">
        <p14:creationId xmlns:p14="http://schemas.microsoft.com/office/powerpoint/2010/main" val="1828539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6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0103" y="321658"/>
            <a:ext cx="10018713" cy="1752599"/>
          </a:xfrm>
        </p:spPr>
        <p:txBody>
          <a:bodyPr/>
          <a:lstStyle/>
          <a:p>
            <a:r>
              <a:rPr lang="en-US" b="1" dirty="0"/>
              <a:t>EfficientDet:</a:t>
            </a:r>
            <a:endParaRPr lang="en-US" dirty="0"/>
          </a:p>
        </p:txBody>
      </p:sp>
      <p:sp>
        <p:nvSpPr>
          <p:cNvPr id="3" name="Content Placeholder 2"/>
          <p:cNvSpPr>
            <a:spLocks noGrp="1"/>
          </p:cNvSpPr>
          <p:nvPr>
            <p:ph idx="1"/>
          </p:nvPr>
        </p:nvSpPr>
        <p:spPr>
          <a:xfrm>
            <a:off x="1411482" y="1562099"/>
            <a:ext cx="10018713" cy="3124201"/>
          </a:xfrm>
        </p:spPr>
        <p:txBody>
          <a:bodyPr/>
          <a:lstStyle/>
          <a:p>
            <a:pPr algn="just"/>
            <a:r>
              <a:rPr lang="en-US" dirty="0"/>
              <a:t>EfficientDet introduces a compound scaling method to optimize both accuracy and efficiency. It scales the backbone, feature network, and box/class prediction network simultaneously to achieve better trade-offs between these factors. </a:t>
            </a:r>
          </a:p>
          <a:p>
            <a:pPr algn="just"/>
            <a:endParaRPr lang="en-US" dirty="0"/>
          </a:p>
        </p:txBody>
      </p:sp>
      <p:pic>
        <p:nvPicPr>
          <p:cNvPr id="4" name="Picture 3"/>
          <p:cNvPicPr/>
          <p:nvPr/>
        </p:nvPicPr>
        <p:blipFill>
          <a:blip r:embed="rId4"/>
          <a:stretch>
            <a:fillRect/>
          </a:stretch>
        </p:blipFill>
        <p:spPr>
          <a:xfrm>
            <a:off x="3309638" y="3695223"/>
            <a:ext cx="5731510" cy="2536825"/>
          </a:xfrm>
          <a:prstGeom prst="rect">
            <a:avLst/>
          </a:prstGeom>
          <a:ln>
            <a:noFill/>
          </a:ln>
          <a:effectLst>
            <a:outerShdw blurRad="292100" dist="139700" dir="2700000" algn="tl" rotWithShape="0">
              <a:srgbClr val="333333">
                <a:alpha val="65000"/>
              </a:srgbClr>
            </a:outerShdw>
          </a:effectLst>
        </p:spPr>
      </p:pic>
      <p:pic>
        <p:nvPicPr>
          <p:cNvPr id="5" name="Recorded Sound">
            <a:hlinkClick r:id="" action="ppaction://media"/>
            <a:extLst>
              <a:ext uri="{FF2B5EF4-FFF2-40B4-BE49-F238E27FC236}">
                <a16:creationId xmlns:a16="http://schemas.microsoft.com/office/drawing/2014/main" id="{81BC2132-961D-D443-06E9-3162DDFB87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16247" y="5637227"/>
            <a:ext cx="406400" cy="406400"/>
          </a:xfrm>
          <a:prstGeom prst="rect">
            <a:avLst/>
          </a:prstGeom>
        </p:spPr>
      </p:pic>
    </p:spTree>
    <p:extLst>
      <p:ext uri="{BB962C8B-B14F-4D97-AF65-F5344CB8AC3E}">
        <p14:creationId xmlns:p14="http://schemas.microsoft.com/office/powerpoint/2010/main" val="2941218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0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5366" y="369661"/>
            <a:ext cx="10018713" cy="1752599"/>
          </a:xfrm>
        </p:spPr>
        <p:txBody>
          <a:bodyPr/>
          <a:lstStyle/>
          <a:p>
            <a:r>
              <a:rPr lang="en-US" b="1" dirty="0"/>
              <a:t>Detectron2:</a:t>
            </a:r>
            <a:endParaRPr lang="en-US" dirty="0"/>
          </a:p>
        </p:txBody>
      </p:sp>
      <p:sp>
        <p:nvSpPr>
          <p:cNvPr id="3" name="Content Placeholder 2"/>
          <p:cNvSpPr>
            <a:spLocks noGrp="1"/>
          </p:cNvSpPr>
          <p:nvPr>
            <p:ph idx="1"/>
          </p:nvPr>
        </p:nvSpPr>
        <p:spPr>
          <a:xfrm>
            <a:off x="1379113" y="1594303"/>
            <a:ext cx="10018713" cy="3124201"/>
          </a:xfrm>
        </p:spPr>
        <p:txBody>
          <a:bodyPr/>
          <a:lstStyle/>
          <a:p>
            <a:pPr algn="just"/>
            <a:r>
              <a:rPr lang="en-US" dirty="0"/>
              <a:t>Detectron2 is a powerful object detection framework that provides a collection of state-of-the-art models and tools. It combines efficient backbones, feature pyramid networks, and other advanced techniques to achieve high-performance object detection.</a:t>
            </a:r>
          </a:p>
          <a:p>
            <a:pPr algn="just"/>
            <a:endParaRPr lang="en-US" dirty="0"/>
          </a:p>
        </p:txBody>
      </p:sp>
      <p:pic>
        <p:nvPicPr>
          <p:cNvPr id="4" name="Picture 3"/>
          <p:cNvPicPr/>
          <p:nvPr/>
        </p:nvPicPr>
        <p:blipFill>
          <a:blip r:embed="rId4"/>
          <a:stretch>
            <a:fillRect/>
          </a:stretch>
        </p:blipFill>
        <p:spPr>
          <a:xfrm>
            <a:off x="3551219" y="3798699"/>
            <a:ext cx="5285284" cy="2464535"/>
          </a:xfrm>
          <a:prstGeom prst="rect">
            <a:avLst/>
          </a:prstGeom>
          <a:ln>
            <a:noFill/>
          </a:ln>
          <a:effectLst>
            <a:outerShdw blurRad="292100" dist="139700" dir="2700000" algn="tl" rotWithShape="0">
              <a:srgbClr val="333333">
                <a:alpha val="65000"/>
              </a:srgbClr>
            </a:outerShdw>
          </a:effectLst>
        </p:spPr>
      </p:pic>
      <p:pic>
        <p:nvPicPr>
          <p:cNvPr id="5" name="Recorded Sound">
            <a:hlinkClick r:id="" action="ppaction://media"/>
            <a:extLst>
              <a:ext uri="{FF2B5EF4-FFF2-40B4-BE49-F238E27FC236}">
                <a16:creationId xmlns:a16="http://schemas.microsoft.com/office/drawing/2014/main" id="{26EBA5B4-4B1A-0DC5-A4E5-CC78374B5D6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37679" y="5536746"/>
            <a:ext cx="406400" cy="406400"/>
          </a:xfrm>
          <a:prstGeom prst="rect">
            <a:avLst/>
          </a:prstGeom>
        </p:spPr>
      </p:pic>
    </p:spTree>
    <p:extLst>
      <p:ext uri="{BB962C8B-B14F-4D97-AF65-F5344CB8AC3E}">
        <p14:creationId xmlns:p14="http://schemas.microsoft.com/office/powerpoint/2010/main" val="1098069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8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Parallax</Template>
  <TotalTime>324</TotalTime>
  <Words>564</Words>
  <Application>Microsoft Office PowerPoint</Application>
  <PresentationFormat>Widescreen</PresentationFormat>
  <Paragraphs>44</Paragraphs>
  <Slides>12</Slides>
  <Notes>0</Notes>
  <HiddenSlides>0</HiddenSlides>
  <MMClips>12</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Arial</vt:lpstr>
      <vt:lpstr>Corbel</vt:lpstr>
      <vt:lpstr>Tw Cen MT</vt:lpstr>
      <vt:lpstr>Parallax</vt:lpstr>
      <vt:lpstr>Droplet</vt:lpstr>
      <vt:lpstr>Object Detection in Deep learning</vt:lpstr>
      <vt:lpstr>Introduction</vt:lpstr>
      <vt:lpstr>Types of object detection methods: </vt:lpstr>
      <vt:lpstr>Fast R-CNN</vt:lpstr>
      <vt:lpstr>Faster R-CNN</vt:lpstr>
      <vt:lpstr>Single Shot MultiBox Detector (SSD): </vt:lpstr>
      <vt:lpstr>You Only Look Once (YOLO): </vt:lpstr>
      <vt:lpstr>EfficientDet:</vt:lpstr>
      <vt:lpstr>Detectron2:</vt:lpstr>
      <vt:lpstr>Industrial Application of Deep Learning: </vt:lpstr>
      <vt:lpstr>Potential Development in Object Detection in Future: </vt:lpstr>
      <vt:lpstr>Current Limitations: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Detection in Deep learning</dc:title>
  <dc:creator>ASUS</dc:creator>
  <cp:lastModifiedBy>Aksa Taniya</cp:lastModifiedBy>
  <cp:revision>15</cp:revision>
  <dcterms:created xsi:type="dcterms:W3CDTF">2023-05-06T04:48:17Z</dcterms:created>
  <dcterms:modified xsi:type="dcterms:W3CDTF">2023-05-08T22:53:11Z</dcterms:modified>
</cp:coreProperties>
</file>

<file path=docProps/thumbnail.jpeg>
</file>